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8"/>
  </p:notesMasterIdLst>
  <p:sldIdLst>
    <p:sldId id="263" r:id="rId3"/>
    <p:sldId id="258" r:id="rId4"/>
    <p:sldId id="264" r:id="rId5"/>
    <p:sldId id="318" r:id="rId6"/>
    <p:sldId id="319" r:id="rId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D200"/>
    <a:srgbClr val="00EE00"/>
    <a:srgbClr val="FFE997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79" autoAdjust="0"/>
  </p:normalViewPr>
  <p:slideViewPr>
    <p:cSldViewPr>
      <p:cViewPr varScale="1">
        <p:scale>
          <a:sx n="63" d="100"/>
          <a:sy n="63" d="100"/>
        </p:scale>
        <p:origin x="-1038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charset="0"/>
                <a:cs typeface="Arial Unicode MS" charset="0"/>
              </a:defRPr>
            </a:lvl1pPr>
          </a:lstStyle>
          <a:p>
            <a:r>
              <a:rPr lang="en-US"/>
              <a:t>02/10/12</a:t>
            </a:r>
          </a:p>
        </p:txBody>
      </p:sp>
      <p:sp>
        <p:nvSpPr>
          <p:cNvPr id="3077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charset="0"/>
                <a:cs typeface="Arial Unicode MS" charset="0"/>
              </a:defRPr>
            </a:lvl1pPr>
          </a:lstStyle>
          <a:p>
            <a:fld id="{F089E4B8-1F7A-4EF4-9B94-B027A0F83F4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7715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0475">
              <a:defRPr>
                <a:solidFill>
                  <a:schemeClr val="bg1"/>
                </a:solidFill>
                <a:latin typeface="Lucida Sans" pitchFamily="34" charset="0"/>
              </a:defRPr>
            </a:lvl1pPr>
            <a:lvl2pPr marL="787973" indent="-303066" defTabSz="870475">
              <a:defRPr>
                <a:solidFill>
                  <a:schemeClr val="bg1"/>
                </a:solidFill>
                <a:latin typeface="Lucida Sans" pitchFamily="34" charset="0"/>
              </a:defRPr>
            </a:lvl2pPr>
            <a:lvl3pPr marL="1212266" indent="-242453" defTabSz="870475">
              <a:defRPr>
                <a:solidFill>
                  <a:schemeClr val="bg1"/>
                </a:solidFill>
                <a:latin typeface="Lucida Sans" pitchFamily="34" charset="0"/>
              </a:defRPr>
            </a:lvl3pPr>
            <a:lvl4pPr marL="1697172" indent="-242453" defTabSz="870475">
              <a:defRPr>
                <a:solidFill>
                  <a:schemeClr val="bg1"/>
                </a:solidFill>
                <a:latin typeface="Lucida Sans" pitchFamily="34" charset="0"/>
              </a:defRPr>
            </a:lvl4pPr>
            <a:lvl5pPr marL="2182078" indent="-242453" defTabSz="870475">
              <a:defRPr>
                <a:solidFill>
                  <a:schemeClr val="bg1"/>
                </a:solidFill>
                <a:latin typeface="Lucida Sans" pitchFamily="34" charset="0"/>
              </a:defRPr>
            </a:lvl5pPr>
            <a:lvl6pPr marL="2666985" indent="-242453" defTabSz="870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Lucida Sans" pitchFamily="34" charset="0"/>
              </a:defRPr>
            </a:lvl6pPr>
            <a:lvl7pPr marL="3151891" indent="-242453" defTabSz="870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Lucida Sans" pitchFamily="34" charset="0"/>
              </a:defRPr>
            </a:lvl7pPr>
            <a:lvl8pPr marL="3636797" indent="-242453" defTabSz="870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Lucida Sans" pitchFamily="34" charset="0"/>
              </a:defRPr>
            </a:lvl8pPr>
            <a:lvl9pPr marL="4121704" indent="-242453" defTabSz="870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Lucida Sans" pitchFamily="34" charset="0"/>
              </a:defRPr>
            </a:lvl9pPr>
          </a:lstStyle>
          <a:p>
            <a:fld id="{8CAA6751-D7E6-4CF3-89F4-022A7851CF07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6762" cy="3432175"/>
          </a:xfrm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 lIns="87067" tIns="43532" rIns="87067" bIns="4353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6762" cy="3432175"/>
          </a:xfrm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 lIns="87067" tIns="43532" rIns="87067" bIns="4353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6762" cy="3432175"/>
          </a:xfrm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 lIns="87067" tIns="43532" rIns="87067" bIns="4353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6762" cy="3432175"/>
          </a:xfrm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 lIns="87067" tIns="43532" rIns="87067" bIns="43532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B2807AE-6DD3-4EB9-8790-163D9F878A7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33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774D04-CFC9-4FE8-B6FC-30F17761070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6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0"/>
            <a:ext cx="2055812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821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EA9075-C597-4957-8A42-AB7DC87CF59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467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4C7E3D-1584-4EE8-8B43-096BA4E08B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79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BAE7B5-60F7-4D32-9334-5DA2845A6F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51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06EF1F-D601-47F1-A622-9A5FCFB538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32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67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67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31BFE3-0D23-45B4-95FD-8ACC7C6739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84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FF546B-1D7B-44B2-848E-E7ADD6F261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1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FC3AAD-525B-46BF-B0F0-58E7B1E144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37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216BC8-2AF9-4948-ACFC-F19AB3A401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471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C38D65-4744-4158-8D91-669C6CAB08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1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B7DF74E-CB85-4905-917D-D53FEFF36C3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768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88968E-0CDC-4AC9-BCD5-AEE2F63C97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478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087F4F-D687-4C23-9DD9-13C53A379D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79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72E253-7DB3-4AA1-88C7-7858E898DA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5515A3B-8A68-4768-8E24-2DF20B83C81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54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7013" cy="4672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68413"/>
            <a:ext cx="4037012" cy="4672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C78028-34E6-4074-95A9-8F8A210C005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09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1357932-6076-45D0-9D2E-92F0DA37809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27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B30DBA-FEB4-498C-8D44-F7B7D435589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6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6E8D71D-A602-4E73-8EBE-6E71DA3FFBB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80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524B61C-C2F9-48BE-918E-38492A97E98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5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48E49A-5EF1-4856-87FD-47AAF4E4B03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90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0825" cy="83661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5218113" y="5486400"/>
            <a:ext cx="1296987" cy="1296988"/>
          </a:xfrm>
          <a:prstGeom prst="ellipse">
            <a:avLst/>
          </a:prstGeom>
          <a:noFill/>
          <a:ln w="936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69802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6425" cy="467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41775" y="6405563"/>
            <a:ext cx="10572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D83ECB51-9AC3-4035-B2EB-DE2E3654C29A}" type="slidenum">
              <a:rPr lang="fr-FR"/>
              <a:pPr/>
              <a:t>‹#›</a:t>
            </a:fld>
            <a:endParaRPr lang="fr-FR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6911975" y="4364038"/>
            <a:ext cx="1296988" cy="1296987"/>
          </a:xfrm>
          <a:prstGeom prst="ellipse">
            <a:avLst/>
          </a:prstGeom>
          <a:noFill/>
          <a:ln w="936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7847013" y="2635250"/>
            <a:ext cx="1296987" cy="1296988"/>
          </a:xfrm>
          <a:prstGeom prst="ellipse">
            <a:avLst/>
          </a:prstGeom>
          <a:noFill/>
          <a:ln w="936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0" y="6096000"/>
            <a:ext cx="9140825" cy="112713"/>
            <a:chOff x="0" y="3840"/>
            <a:chExt cx="5758" cy="71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840"/>
              <a:ext cx="973" cy="71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703" y="3840"/>
              <a:ext cx="1200" cy="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882" y="3840"/>
              <a:ext cx="1903" cy="7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470" y="3840"/>
              <a:ext cx="2288" cy="71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0" y="808038"/>
            <a:ext cx="9140825" cy="246062"/>
            <a:chOff x="0" y="509"/>
            <a:chExt cx="5758" cy="155"/>
          </a:xfrm>
        </p:grpSpPr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528"/>
              <a:ext cx="5756" cy="12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0C0C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0" y="664"/>
              <a:ext cx="5758" cy="0"/>
            </a:xfrm>
            <a:prstGeom prst="line">
              <a:avLst/>
            </a:prstGeom>
            <a:noFill/>
            <a:ln w="648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0" y="656"/>
              <a:ext cx="5758" cy="0"/>
            </a:xfrm>
            <a:prstGeom prst="line">
              <a:avLst/>
            </a:prstGeom>
            <a:noFill/>
            <a:ln w="19080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0" y="509"/>
              <a:ext cx="188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IE" sz="1000" b="1">
                  <a:solidFill>
                    <a:srgbClr val="808080"/>
                  </a:solidFill>
                  <a:latin typeface="Lucida Sans" charset="0"/>
                </a:rPr>
                <a:t>Digital Enterprise Research Institute</a:t>
              </a: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5143" y="510"/>
              <a:ext cx="60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>
                <a:buClrTx/>
                <a:buFontTx/>
                <a:buNone/>
              </a:pPr>
              <a:r>
                <a:rPr lang="en-IE" sz="1000" b="1">
                  <a:solidFill>
                    <a:srgbClr val="808080"/>
                  </a:solidFill>
                  <a:latin typeface="Lucida Sans" charset="0"/>
                </a:rPr>
                <a:t>www.deri.ie</a:t>
              </a: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0" y="527"/>
              <a:ext cx="5756" cy="0"/>
            </a:xfrm>
            <a:prstGeom prst="line">
              <a:avLst/>
            </a:prstGeom>
            <a:noFill/>
            <a:ln w="6480">
              <a:solidFill>
                <a:srgbClr val="F8F8F8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</p:grp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249988"/>
            <a:ext cx="3209925" cy="6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6373813"/>
            <a:ext cx="1143000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900" y="90488"/>
            <a:ext cx="13144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265863"/>
            <a:ext cx="5969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Lucida Sans" charset="0"/>
          <a:ea typeface="ヒラギノ角ゴ Pro W3" charset="0"/>
          <a:cs typeface="ヒラギノ角ゴ Pro W3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Lucida Sans" charset="0"/>
          <a:ea typeface="ヒラギノ角ゴ Pro W3" charset="0"/>
          <a:cs typeface="ヒラギノ角ゴ Pro W3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Lucida Sans" charset="0"/>
          <a:ea typeface="ヒラギノ角ゴ Pro W3" charset="0"/>
          <a:cs typeface="ヒラギノ角ゴ Pro W3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Lucida Sans" charset="0"/>
          <a:ea typeface="ヒラギノ角ゴ Pro W3" charset="0"/>
          <a:cs typeface="ヒラギノ角ゴ Pro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Lucida Sans" charset="0"/>
          <a:ea typeface="ヒラギノ角ゴ Pro W3" charset="0"/>
          <a:cs typeface="ヒラギノ角ゴ Pro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Lucida Sans" charset="0"/>
          <a:ea typeface="ヒラギノ角ゴ Pro W3" charset="0"/>
          <a:cs typeface="ヒラギノ角ゴ Pro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Lucida Sans" charset="0"/>
          <a:ea typeface="ヒラギノ角ゴ Pro W3" charset="0"/>
          <a:cs typeface="ヒラギノ角ゴ Pro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Lucida Sans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8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19100" y="1905000"/>
            <a:ext cx="8305800" cy="2667000"/>
          </a:xfrm>
          <a:prstGeom prst="rect">
            <a:avLst/>
          </a:prstGeom>
          <a:solidFill>
            <a:srgbClr val="000000">
              <a:alpha val="59000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hangingPunct="0">
              <a:buClrTx/>
              <a:buSzTx/>
              <a:buFontTx/>
              <a:buNone/>
              <a:defRPr/>
            </a:pPr>
            <a:endParaRPr lang="en-US" sz="1800">
              <a:solidFill>
                <a:srgbClr val="FFFFFF"/>
              </a:solidFill>
              <a:latin typeface="Lucida Sans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5335588"/>
            <a:ext cx="9144000" cy="15224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eaLnBrk="0" hangingPunct="0">
              <a:buClrTx/>
              <a:buSzTx/>
              <a:buFontTx/>
              <a:buNone/>
              <a:defRPr/>
            </a:pPr>
            <a:endParaRPr lang="en-US" sz="1800">
              <a:solidFill>
                <a:srgbClr val="FFFFFF"/>
              </a:solidFill>
              <a:latin typeface="Lucida Sans" pitchFamily="34" charset="0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0" y="6397625"/>
            <a:ext cx="377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defTabSz="914400" eaLnBrk="0" hangingPunct="0">
              <a:buClrTx/>
              <a:buSzTx/>
              <a:buFontTx/>
              <a:buNone/>
              <a:defRPr/>
            </a:pPr>
            <a:r>
              <a:rPr lang="en-IE" sz="800" dirty="0">
                <a:solidFill>
                  <a:srgbClr val="808080"/>
                </a:solidFill>
                <a:latin typeface="Arial" pitchFamily="34" charset="0"/>
                <a:ea typeface="MS PGothic" pitchFamily="34" charset="-128"/>
                <a:sym typeface="Symbol" pitchFamily="18" charset="2"/>
              </a:rPr>
              <a:t> Copyright 2009 Digital Enterprise Research Institute. All rights reserved.</a:t>
            </a:r>
            <a:endParaRPr lang="en-IE" sz="800" dirty="0">
              <a:solidFill>
                <a:srgbClr val="808080"/>
              </a:solidFill>
              <a:latin typeface="Arial" pitchFamily="34" charset="0"/>
              <a:ea typeface="MS PGothic" pitchFamily="34" charset="-128"/>
            </a:endParaRPr>
          </a:p>
        </p:txBody>
      </p:sp>
      <p:grpSp>
        <p:nvGrpSpPr>
          <p:cNvPr id="167941" name="Group 37"/>
          <p:cNvGrpSpPr>
            <a:grpSpLocks/>
          </p:cNvGrpSpPr>
          <p:nvPr/>
        </p:nvGrpSpPr>
        <p:grpSpPr bwMode="auto">
          <a:xfrm>
            <a:off x="0" y="5335588"/>
            <a:ext cx="9144000" cy="74612"/>
            <a:chOff x="0" y="3361"/>
            <a:chExt cx="5760" cy="47"/>
          </a:xfrm>
        </p:grpSpPr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0" y="3361"/>
              <a:ext cx="975" cy="4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hangingPunct="0"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FFFF"/>
                </a:solidFill>
                <a:latin typeface="Lucida Sans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703" y="3361"/>
              <a:ext cx="1202" cy="4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hangingPunct="0"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FFFF"/>
                </a:solidFill>
                <a:latin typeface="Lucida Sans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882" y="3361"/>
              <a:ext cx="1905" cy="47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hangingPunct="0"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FFFF"/>
                </a:solidFill>
                <a:latin typeface="Lucida Sans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470" y="3361"/>
              <a:ext cx="2290" cy="47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hangingPunct="0"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FFFF"/>
                </a:solidFill>
                <a:latin typeface="Lucida Sans" pitchFamily="34" charset="0"/>
              </a:endParaRPr>
            </a:p>
          </p:txBody>
        </p:sp>
      </p:grpSp>
      <p:grpSp>
        <p:nvGrpSpPr>
          <p:cNvPr id="167946" name="Group 41"/>
          <p:cNvGrpSpPr>
            <a:grpSpLocks/>
          </p:cNvGrpSpPr>
          <p:nvPr/>
        </p:nvGrpSpPr>
        <p:grpSpPr bwMode="auto">
          <a:xfrm>
            <a:off x="0" y="-26988"/>
            <a:ext cx="9144000" cy="246063"/>
            <a:chOff x="0" y="509"/>
            <a:chExt cx="5760" cy="155"/>
          </a:xfrm>
        </p:grpSpPr>
        <p:sp>
          <p:nvSpPr>
            <p:cNvPr id="35" name="Rectangle 42"/>
            <p:cNvSpPr>
              <a:spLocks noChangeArrowheads="1"/>
            </p:cNvSpPr>
            <p:nvPr/>
          </p:nvSpPr>
          <p:spPr bwMode="auto">
            <a:xfrm>
              <a:off x="0" y="528"/>
              <a:ext cx="5758" cy="127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eaLnBrk="0" hangingPunct="0"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FFFF"/>
                </a:solidFill>
                <a:latin typeface="Lucida Sans" pitchFamily="34" charset="0"/>
              </a:endParaRPr>
            </a:p>
          </p:txBody>
        </p:sp>
        <p:sp>
          <p:nvSpPr>
            <p:cNvPr id="36" name="Line 43"/>
            <p:cNvSpPr>
              <a:spLocks noChangeShapeType="1"/>
            </p:cNvSpPr>
            <p:nvPr/>
          </p:nvSpPr>
          <p:spPr bwMode="auto">
            <a:xfrm>
              <a:off x="0" y="664"/>
              <a:ext cx="5760" cy="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914400" eaLnBrk="0" hangingPunct="0"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FFFF"/>
                </a:solidFill>
                <a:latin typeface="Lucida Sans" pitchFamily="34" charset="0"/>
              </a:endParaRPr>
            </a:p>
          </p:txBody>
        </p:sp>
        <p:sp>
          <p:nvSpPr>
            <p:cNvPr id="37" name="Line 44"/>
            <p:cNvSpPr>
              <a:spLocks noChangeShapeType="1"/>
            </p:cNvSpPr>
            <p:nvPr/>
          </p:nvSpPr>
          <p:spPr bwMode="auto">
            <a:xfrm>
              <a:off x="0" y="656"/>
              <a:ext cx="5760" cy="0"/>
            </a:xfrm>
            <a:prstGeom prst="line">
              <a:avLst/>
            </a:prstGeom>
            <a:noFill/>
            <a:ln w="1905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914400" eaLnBrk="0" hangingPunct="0"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FFFF"/>
                </a:solidFill>
                <a:latin typeface="Lucida Sans" pitchFamily="34" charset="0"/>
              </a:endParaRPr>
            </a:p>
          </p:txBody>
        </p:sp>
        <p:sp>
          <p:nvSpPr>
            <p:cNvPr id="38" name="Text Box 45"/>
            <p:cNvSpPr txBox="1">
              <a:spLocks noChangeArrowheads="1"/>
            </p:cNvSpPr>
            <p:nvPr/>
          </p:nvSpPr>
          <p:spPr bwMode="auto">
            <a:xfrm>
              <a:off x="0" y="509"/>
              <a:ext cx="188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4400" eaLnBrk="0" hangingPunct="0">
                <a:buClrTx/>
                <a:buSzTx/>
                <a:buFontTx/>
                <a:buNone/>
                <a:defRPr/>
              </a:pPr>
              <a:r>
                <a:rPr lang="en-IE" sz="1000" b="1">
                  <a:solidFill>
                    <a:srgbClr val="808080"/>
                  </a:solidFill>
                  <a:latin typeface="Lucida Sans" pitchFamily="34" charset="0"/>
                </a:rPr>
                <a:t>Digital Enterprise Research Institute</a:t>
              </a:r>
            </a:p>
          </p:txBody>
        </p:sp>
        <p:sp>
          <p:nvSpPr>
            <p:cNvPr id="39" name="Text Box 46"/>
            <p:cNvSpPr txBox="1">
              <a:spLocks noChangeArrowheads="1"/>
            </p:cNvSpPr>
            <p:nvPr/>
          </p:nvSpPr>
          <p:spPr bwMode="auto">
            <a:xfrm>
              <a:off x="5143" y="510"/>
              <a:ext cx="61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4400" eaLnBrk="0" hangingPunct="0">
                <a:buClrTx/>
                <a:buSzTx/>
                <a:buFontTx/>
                <a:buNone/>
                <a:defRPr/>
              </a:pPr>
              <a:r>
                <a:rPr lang="en-IE" sz="1000" b="1">
                  <a:solidFill>
                    <a:srgbClr val="808080"/>
                  </a:solidFill>
                  <a:latin typeface="Lucida Sans" pitchFamily="34" charset="0"/>
                </a:rPr>
                <a:t>www.deri.ie</a:t>
              </a:r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0" y="527"/>
              <a:ext cx="5758" cy="0"/>
            </a:xfrm>
            <a:prstGeom prst="line">
              <a:avLst/>
            </a:prstGeom>
            <a:noFill/>
            <a:ln w="6350">
              <a:solidFill>
                <a:srgbClr val="F8F8F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914400" eaLnBrk="0" hangingPunct="0"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FFFFFF"/>
                </a:solidFill>
                <a:latin typeface="Lucida Sans" pitchFamily="34" charset="0"/>
              </a:endParaRPr>
            </a:p>
          </p:txBody>
        </p:sp>
      </p:grpSp>
      <p:pic>
        <p:nvPicPr>
          <p:cNvPr id="167954" name="Picture 54" descr="sf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5791200"/>
            <a:ext cx="10795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55" name="Picture 5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113" y="5892800"/>
            <a:ext cx="190182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5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7755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1679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229600" cy="467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First Level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</p:txBody>
      </p:sp>
      <p:sp>
        <p:nvSpPr>
          <p:cNvPr id="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GB" smtClean="0">
                <a:solidFill>
                  <a:srgbClr val="000000"/>
                </a:solidFill>
              </a:rPr>
              <a:t>0:45:00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Chapter</a:t>
            </a:r>
          </a:p>
        </p:txBody>
      </p:sp>
      <p:sp>
        <p:nvSpPr>
          <p:cNvPr id="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51F23749-F2FE-4C71-882C-EC39BB7C7535}" type="slidenum">
              <a:rPr lang="en-US">
                <a:solidFill>
                  <a:srgbClr val="000000"/>
                </a:solidFill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5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900" y="664493"/>
            <a:ext cx="13144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13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n"/>
        <a:defRPr sz="2400">
          <a:solidFill>
            <a:srgbClr val="008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30000"/>
        </a:spcBef>
        <a:spcAft>
          <a:spcPct val="0"/>
        </a:spcAft>
        <a:buClr>
          <a:srgbClr val="008000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odpeas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odpea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srgbClr val="000000"/>
                </a:solidFill>
              </a:rPr>
              <a:t>0:45:00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F9FD8-C948-4116-A915-1C8A7A74FC63}" type="slidenum">
              <a:rPr 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1982788"/>
            <a:ext cx="8352928" cy="1293812"/>
          </a:xfrm>
        </p:spPr>
        <p:txBody>
          <a:bodyPr/>
          <a:lstStyle/>
          <a:p>
            <a:pPr algn="ctr"/>
            <a:r>
              <a:rPr lang="en-GB" sz="2800" dirty="0" err="1" smtClean="0">
                <a:solidFill>
                  <a:schemeClr val="bg1"/>
                </a:solidFill>
              </a:rPr>
              <a:t>LODPeas</a:t>
            </a:r>
            <a:r>
              <a:rPr lang="en-GB" sz="2800" dirty="0" smtClean="0">
                <a:solidFill>
                  <a:schemeClr val="bg1"/>
                </a:solidFill>
              </a:rPr>
              <a:t>: Like Peas in a LOD (Cloud)</a:t>
            </a:r>
            <a:endParaRPr lang="en-US" sz="28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4294967295"/>
          </p:nvPr>
        </p:nvSpPr>
        <p:spPr>
          <a:xfrm>
            <a:off x="683568" y="3212976"/>
            <a:ext cx="7696200" cy="912812"/>
          </a:xfrm>
        </p:spPr>
        <p:txBody>
          <a:bodyPr/>
          <a:lstStyle/>
          <a:p>
            <a:pPr marL="0" indent="0" algn="ctr">
              <a:buNone/>
            </a:pPr>
            <a:r>
              <a:rPr lang="en-IE" sz="2000" b="1" dirty="0">
                <a:solidFill>
                  <a:schemeClr val="bg1"/>
                </a:solidFill>
              </a:rPr>
              <a:t>Aidan Hogan, Emir </a:t>
            </a:r>
            <a:r>
              <a:rPr lang="en-IE" sz="2000" b="1" dirty="0" smtClean="0">
                <a:solidFill>
                  <a:schemeClr val="bg1"/>
                </a:solidFill>
              </a:rPr>
              <a:t>Muñoz</a:t>
            </a:r>
            <a:r>
              <a:rPr lang="en-IE" sz="2000" b="1" dirty="0">
                <a:solidFill>
                  <a:schemeClr val="bg1"/>
                </a:solidFill>
              </a:rPr>
              <a:t>, </a:t>
            </a:r>
            <a:r>
              <a:rPr lang="en-IE" sz="2000" b="1" u="sng" dirty="0" smtClean="0">
                <a:solidFill>
                  <a:schemeClr val="bg1"/>
                </a:solidFill>
              </a:rPr>
              <a:t>Jürgen </a:t>
            </a:r>
            <a:r>
              <a:rPr lang="en-IE" sz="2000" b="1" u="sng" dirty="0" err="1" smtClean="0">
                <a:solidFill>
                  <a:schemeClr val="bg1"/>
                </a:solidFill>
              </a:rPr>
              <a:t>Umbrich</a:t>
            </a:r>
            <a:endParaRPr lang="en-IE" sz="20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IE" sz="2000" i="1" dirty="0" smtClean="0">
                <a:solidFill>
                  <a:schemeClr val="bg1"/>
                </a:solidFill>
              </a:rPr>
              <a:t>Digital Enterprise Research Institute,</a:t>
            </a:r>
          </a:p>
          <a:p>
            <a:pPr marL="0" indent="0" algn="ctr">
              <a:buNone/>
            </a:pPr>
            <a:r>
              <a:rPr lang="en-IE" sz="2000" i="1" dirty="0" smtClean="0">
                <a:solidFill>
                  <a:schemeClr val="bg1"/>
                </a:solidFill>
              </a:rPr>
              <a:t>National University of Ireland, Galway</a:t>
            </a:r>
          </a:p>
          <a:p>
            <a:pPr marL="0" indent="0" algn="ctr">
              <a:buNone/>
            </a:pPr>
            <a:r>
              <a:rPr lang="en-IE" sz="1400" i="1" dirty="0" smtClean="0">
                <a:solidFill>
                  <a:schemeClr val="bg1"/>
                </a:solidFill>
              </a:rPr>
              <a:t>(With thanks also to Hugo and Patrick)</a:t>
            </a:r>
            <a:endParaRPr lang="en-IE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/>
          </p:cNvSpPr>
          <p:nvPr/>
        </p:nvSpPr>
        <p:spPr bwMode="auto">
          <a:xfrm>
            <a:off x="107950" y="0"/>
            <a:ext cx="8856538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/>
            <a:r>
              <a:rPr lang="en-I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Demo …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2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677" y="2348880"/>
            <a:ext cx="486727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4653136"/>
            <a:ext cx="66967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6600" dirty="0" smtClean="0">
                <a:solidFill>
                  <a:schemeClr val="tx1"/>
                </a:solidFill>
                <a:hlinkClick r:id="rId3"/>
              </a:rPr>
              <a:t>http://lodpeas.org</a:t>
            </a:r>
            <a:endParaRPr lang="en-IE" sz="6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61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/>
          </p:cNvSpPr>
          <p:nvPr/>
        </p:nvSpPr>
        <p:spPr bwMode="auto">
          <a:xfrm>
            <a:off x="107950" y="0"/>
            <a:ext cx="8856538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/>
            <a:r>
              <a:rPr lang="en-IE" sz="2800" b="1" dirty="0" smtClean="0">
                <a:solidFill>
                  <a:schemeClr val="tx1"/>
                </a:solidFill>
                <a:latin typeface="+mj-lt"/>
              </a:rPr>
              <a:t>Index Build Phase …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84984"/>
            <a:ext cx="8709805" cy="250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Callout 14"/>
          <p:cNvSpPr/>
          <p:nvPr/>
        </p:nvSpPr>
        <p:spPr>
          <a:xfrm>
            <a:off x="1115616" y="1651709"/>
            <a:ext cx="1183371" cy="1667654"/>
          </a:xfrm>
          <a:prstGeom prst="downArrowCallou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accent4"/>
                </a:solidFill>
                <a:latin typeface="Lucida Sans" pitchFamily="34" charset="0"/>
              </a:rPr>
              <a:t>PageRank over documents</a:t>
            </a:r>
            <a:endParaRPr lang="en-IE" sz="1400" dirty="0">
              <a:solidFill>
                <a:schemeClr val="accent4"/>
              </a:solidFill>
              <a:latin typeface="Lucida Sans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09950" y="12042084"/>
            <a:ext cx="69688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wn Arrow Callout 19"/>
          <p:cNvSpPr/>
          <p:nvPr/>
        </p:nvSpPr>
        <p:spPr>
          <a:xfrm>
            <a:off x="2411760" y="1651709"/>
            <a:ext cx="1183371" cy="1689458"/>
          </a:xfrm>
          <a:prstGeom prst="downArrowCallou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accent4"/>
                </a:solidFill>
                <a:latin typeface="Lucida Sans" pitchFamily="34" charset="0"/>
              </a:rPr>
              <a:t>Using</a:t>
            </a:r>
          </a:p>
          <a:p>
            <a:pPr algn="ctr"/>
            <a:r>
              <a:rPr lang="en-IE" sz="12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IE" sz="1200" b="1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wl:sameAs</a:t>
            </a:r>
            <a:endParaRPr lang="en-IE" sz="1200" b="1" dirty="0" smtClean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IE" sz="1400" dirty="0" smtClean="0">
                <a:solidFill>
                  <a:schemeClr val="accent4"/>
                </a:solidFill>
                <a:latin typeface="Lucida Sans" pitchFamily="34" charset="0"/>
              </a:rPr>
              <a:t>relations</a:t>
            </a:r>
            <a:endParaRPr lang="en-IE" sz="1400" dirty="0">
              <a:solidFill>
                <a:schemeClr val="accent4"/>
              </a:solidFill>
              <a:latin typeface="Lucida Sans" pitchFamily="34" charset="0"/>
            </a:endParaRPr>
          </a:p>
        </p:txBody>
      </p:sp>
      <p:sp>
        <p:nvSpPr>
          <p:cNvPr id="21" name="Down Arrow Callout 20"/>
          <p:cNvSpPr/>
          <p:nvPr/>
        </p:nvSpPr>
        <p:spPr>
          <a:xfrm>
            <a:off x="3707904" y="1651709"/>
            <a:ext cx="1183371" cy="1689458"/>
          </a:xfrm>
          <a:prstGeom prst="downArrowCallou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accent4"/>
                </a:solidFill>
                <a:latin typeface="Lucida Sans" pitchFamily="34" charset="0"/>
              </a:rPr>
              <a:t>Sum of document ranks</a:t>
            </a:r>
            <a:endParaRPr lang="en-IE" sz="1400" dirty="0">
              <a:solidFill>
                <a:schemeClr val="accent4"/>
              </a:solidFill>
              <a:latin typeface="Lucida Sans" pitchFamily="34" charset="0"/>
            </a:endParaRPr>
          </a:p>
        </p:txBody>
      </p:sp>
      <p:sp>
        <p:nvSpPr>
          <p:cNvPr id="22" name="Down Arrow Callout 21"/>
          <p:cNvSpPr/>
          <p:nvPr/>
        </p:nvSpPr>
        <p:spPr>
          <a:xfrm>
            <a:off x="5004048" y="1651709"/>
            <a:ext cx="1296144" cy="1689458"/>
          </a:xfrm>
          <a:prstGeom prst="downArrowCallout">
            <a:avLst/>
          </a:pr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dirty="0" smtClean="0">
                <a:solidFill>
                  <a:schemeClr val="accent4"/>
                </a:solidFill>
                <a:latin typeface="Lucida Sans" pitchFamily="34" charset="0"/>
              </a:rPr>
              <a:t>Based on overlapping</a:t>
            </a:r>
          </a:p>
          <a:p>
            <a:pPr algn="ctr"/>
            <a:r>
              <a:rPr lang="en-IE" sz="1400" dirty="0" smtClean="0">
                <a:solidFill>
                  <a:schemeClr val="accent4"/>
                </a:solidFill>
                <a:latin typeface="Lucida Sans" pitchFamily="34" charset="0"/>
              </a:rPr>
              <a:t>RDF info.</a:t>
            </a:r>
            <a:endParaRPr lang="en-IE" sz="1400" dirty="0">
              <a:solidFill>
                <a:schemeClr val="accent4"/>
              </a:solidFill>
              <a:latin typeface="Lucida San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4094" y="2132856"/>
            <a:ext cx="5616624" cy="286232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6000" b="1" dirty="0" smtClean="0">
                <a:solidFill>
                  <a:schemeClr val="tx1"/>
                </a:solidFill>
              </a:rPr>
              <a:t>GENERIC RDF PROCESSING METHODS!</a:t>
            </a:r>
            <a:endParaRPr lang="en-IE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7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2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/>
          </p:cNvSpPr>
          <p:nvPr/>
        </p:nvSpPr>
        <p:spPr bwMode="auto">
          <a:xfrm>
            <a:off x="107950" y="0"/>
            <a:ext cx="8856538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/>
            <a:r>
              <a:rPr lang="en-IE" sz="2800" b="1" dirty="0" smtClean="0">
                <a:solidFill>
                  <a:schemeClr val="tx1"/>
                </a:solidFill>
                <a:latin typeface="+mj-lt"/>
              </a:rPr>
              <a:t>Concurrence …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09950" y="12042084"/>
            <a:ext cx="696884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6588224" y="2205751"/>
            <a:ext cx="2376264" cy="1807011"/>
            <a:chOff x="6588224" y="2205751"/>
            <a:chExt cx="2376264" cy="1807011"/>
          </a:xfrm>
        </p:grpSpPr>
        <p:sp>
          <p:nvSpPr>
            <p:cNvPr id="59" name="Rounded Rectangle 58"/>
            <p:cNvSpPr/>
            <p:nvPr/>
          </p:nvSpPr>
          <p:spPr>
            <a:xfrm>
              <a:off x="6615965" y="2205751"/>
              <a:ext cx="2348523" cy="1807011"/>
            </a:xfrm>
            <a:prstGeom prst="round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400"/>
            </a:p>
          </p:txBody>
        </p:sp>
        <p:pic>
          <p:nvPicPr>
            <p:cNvPr id="61" name="Picture 127" descr="Couga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7861" y="2323585"/>
              <a:ext cx="1779996" cy="123509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6588224" y="3632977"/>
              <a:ext cx="23537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400" b="1" dirty="0">
                  <a:latin typeface="Courier New" pitchFamily="49" charset="0"/>
                  <a:cs typeface="Courier New" pitchFamily="49" charset="0"/>
                </a:rPr>
                <a:t>d</a:t>
              </a:r>
              <a:r>
                <a:rPr lang="en-IE" sz="1400" b="1" dirty="0" smtClean="0">
                  <a:latin typeface="Courier New" pitchFamily="49" charset="0"/>
                  <a:cs typeface="Courier New" pitchFamily="49" charset="0"/>
                </a:rPr>
                <a:t>bpedia:Peugeot_107</a:t>
              </a:r>
              <a:endParaRPr lang="en-IE" sz="14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3491880" y="2920803"/>
            <a:ext cx="1981055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 smtClean="0">
                <a:solidFill>
                  <a:schemeClr val="tx1"/>
                </a:solidFill>
                <a:latin typeface="Arial Black" pitchFamily="34" charset="0"/>
              </a:rPr>
              <a:t>…</a:t>
            </a:r>
            <a:endParaRPr lang="en-IE" sz="4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1962364" y="1071424"/>
            <a:ext cx="5158873" cy="1185456"/>
            <a:chOff x="1962364" y="1071424"/>
            <a:chExt cx="5158873" cy="1185456"/>
          </a:xfrm>
        </p:grpSpPr>
        <p:sp>
          <p:nvSpPr>
            <p:cNvPr id="63" name="Oval 62"/>
            <p:cNvSpPr/>
            <p:nvPr/>
          </p:nvSpPr>
          <p:spPr>
            <a:xfrm>
              <a:off x="3307792" y="1393906"/>
              <a:ext cx="2456853" cy="273854"/>
            </a:xfrm>
            <a:prstGeom prst="ellipse">
              <a:avLst/>
            </a:prstGeom>
            <a:solidFill>
              <a:srgbClr val="FFCF2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b="1" dirty="0" err="1" smtClean="0">
                  <a:solidFill>
                    <a:schemeClr val="accent4"/>
                  </a:solidFill>
                  <a:latin typeface="Courier New" pitchFamily="49" charset="0"/>
                  <a:cs typeface="Courier New" pitchFamily="49" charset="0"/>
                </a:rPr>
                <a:t>dbpedia:Kolín</a:t>
              </a:r>
              <a:endParaRPr lang="en-IE" sz="14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8" name="Straight Arrow Connector 67"/>
            <p:cNvCxnSpPr>
              <a:endCxn id="63" idx="2"/>
            </p:cNvCxnSpPr>
            <p:nvPr/>
          </p:nvCxnSpPr>
          <p:spPr>
            <a:xfrm flipV="1">
              <a:off x="2267744" y="1530833"/>
              <a:ext cx="1040048" cy="66246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1962364" y="1739967"/>
              <a:ext cx="1356592" cy="307777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IE" sz="14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assembly</a:t>
              </a:r>
              <a:endParaRPr lang="en-IE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5" name="Straight Arrow Connector 74"/>
            <p:cNvCxnSpPr>
              <a:endCxn id="63" idx="6"/>
            </p:cNvCxnSpPr>
            <p:nvPr/>
          </p:nvCxnSpPr>
          <p:spPr>
            <a:xfrm flipH="1" flipV="1">
              <a:off x="5764645" y="1530833"/>
              <a:ext cx="1123216" cy="72604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5764645" y="1780514"/>
              <a:ext cx="1356592" cy="307777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assembly</a:t>
              </a:r>
              <a:endParaRPr lang="en-IE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284219" y="1071424"/>
              <a:ext cx="504000" cy="307777"/>
            </a:xfrm>
            <a:prstGeom prst="rect">
              <a:avLst/>
            </a:prstGeom>
            <a:solidFill>
              <a:srgbClr val="FFCF21"/>
            </a:solidFill>
            <a:ln w="25400"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400" b="1" dirty="0" smtClean="0">
                  <a:solidFill>
                    <a:schemeClr val="tx1"/>
                  </a:solidFill>
                </a:rPr>
                <a:t>(3)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2555776" y="1775555"/>
            <a:ext cx="4060189" cy="1013071"/>
            <a:chOff x="2555776" y="1775555"/>
            <a:chExt cx="4060189" cy="1013071"/>
          </a:xfrm>
        </p:grpSpPr>
        <p:sp>
          <p:nvSpPr>
            <p:cNvPr id="66" name="Rectangle 65"/>
            <p:cNvSpPr/>
            <p:nvPr/>
          </p:nvSpPr>
          <p:spPr>
            <a:xfrm>
              <a:off x="4116221" y="2118198"/>
              <a:ext cx="839995" cy="302915"/>
            </a:xfrm>
            <a:prstGeom prst="rect">
              <a:avLst/>
            </a:prstGeom>
            <a:solidFill>
              <a:srgbClr val="FFDA53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b="1" dirty="0" smtClean="0">
                  <a:solidFill>
                    <a:schemeClr val="accent4"/>
                  </a:solidFill>
                  <a:latin typeface="Courier New" pitchFamily="49" charset="0"/>
                  <a:cs typeface="Courier New" pitchFamily="49" charset="0"/>
                </a:rPr>
                <a:t>2340.0</a:t>
              </a:r>
              <a:endParaRPr lang="en-IE" sz="14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7" name="Straight Arrow Connector 66"/>
            <p:cNvCxnSpPr>
              <a:endCxn id="66" idx="1"/>
            </p:cNvCxnSpPr>
            <p:nvPr/>
          </p:nvCxnSpPr>
          <p:spPr>
            <a:xfrm flipV="1">
              <a:off x="2555776" y="2269656"/>
              <a:ext cx="1560445" cy="5189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66" idx="3"/>
            </p:cNvCxnSpPr>
            <p:nvPr/>
          </p:nvCxnSpPr>
          <p:spPr>
            <a:xfrm flipH="1" flipV="1">
              <a:off x="4956216" y="2269656"/>
              <a:ext cx="1659749" cy="5189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4956014" y="2423116"/>
              <a:ext cx="1593458" cy="307777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wheelbase</a:t>
              </a:r>
              <a:endParaRPr lang="en-IE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640660" y="2387583"/>
              <a:ext cx="1283268" cy="307777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IE" sz="14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wheelbase</a:t>
              </a:r>
              <a:endParaRPr lang="en-IE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284219" y="1775555"/>
              <a:ext cx="504000" cy="307777"/>
            </a:xfrm>
            <a:prstGeom prst="rect">
              <a:avLst/>
            </a:prstGeom>
            <a:solidFill>
              <a:srgbClr val="FFE997"/>
            </a:solidFill>
            <a:ln w="25400"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400" b="1" dirty="0" smtClean="0">
                  <a:solidFill>
                    <a:schemeClr val="tx1"/>
                  </a:solidFill>
                </a:rPr>
                <a:t>(10)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57278" y="5486984"/>
            <a:ext cx="8261118" cy="316404"/>
            <a:chOff x="557278" y="5486984"/>
            <a:chExt cx="8261118" cy="316404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880276" y="5649500"/>
              <a:ext cx="7670692" cy="0"/>
            </a:xfrm>
            <a:prstGeom prst="line">
              <a:avLst/>
            </a:prstGeom>
            <a:ln w="133350">
              <a:gradFill flip="none" rotWithShape="1">
                <a:gsLst>
                  <a:gs pos="0">
                    <a:srgbClr val="008000"/>
                  </a:gs>
                  <a:gs pos="35000">
                    <a:srgbClr val="19D000"/>
                  </a:gs>
                  <a:gs pos="66000">
                    <a:srgbClr val="82D359"/>
                  </a:gs>
                  <a:gs pos="100000">
                    <a:srgbClr val="E5FFE1"/>
                  </a:gs>
                </a:gsLst>
                <a:lin ang="10800000" scaled="0"/>
                <a:tileRect/>
              </a:gra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557278" y="5486984"/>
              <a:ext cx="645996" cy="30777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400" b="1" dirty="0" smtClean="0">
                  <a:solidFill>
                    <a:schemeClr val="tx1"/>
                  </a:solidFill>
                </a:rPr>
                <a:t>0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172400" y="5495611"/>
              <a:ext cx="645996" cy="307777"/>
            </a:xfrm>
            <a:prstGeom prst="rect">
              <a:avLst/>
            </a:prstGeom>
            <a:solidFill>
              <a:srgbClr val="006600"/>
            </a:solidFill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93" name="Straight Connector 92"/>
          <p:cNvCxnSpPr/>
          <p:nvPr/>
        </p:nvCxnSpPr>
        <p:spPr>
          <a:xfrm>
            <a:off x="4499992" y="5373216"/>
            <a:ext cx="0" cy="330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9054495" y="10554557"/>
            <a:ext cx="0" cy="3368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900591" y="10812682"/>
            <a:ext cx="0" cy="3931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0044607" y="9558915"/>
            <a:ext cx="0" cy="8346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4177704" y="5864308"/>
            <a:ext cx="717029" cy="307777"/>
          </a:xfrm>
          <a:prstGeom prst="rect">
            <a:avLst/>
          </a:prstGeom>
          <a:solidFill>
            <a:srgbClr val="00EE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E5FFE1"/>
                </a:solidFill>
                <a:latin typeface="Lucida Sans" pitchFamily="34" charset="0"/>
              </a:rPr>
              <a:t>= </a:t>
            </a:r>
            <a:r>
              <a:rPr lang="en-IE" sz="1400" b="1" dirty="0" smtClean="0">
                <a:solidFill>
                  <a:srgbClr val="E5FFE1"/>
                </a:solidFill>
                <a:latin typeface="Lucida Sans" pitchFamily="34" charset="0"/>
              </a:rPr>
              <a:t>0.5</a:t>
            </a:r>
            <a:endParaRPr lang="en-IE" sz="1400" b="1" dirty="0">
              <a:solidFill>
                <a:srgbClr val="E5FFE1"/>
              </a:solidFill>
              <a:latin typeface="Lucida Sans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10755202" y="9876578"/>
            <a:ext cx="477535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" name="Group 180"/>
          <p:cNvGrpSpPr/>
          <p:nvPr/>
        </p:nvGrpSpPr>
        <p:grpSpPr>
          <a:xfrm>
            <a:off x="207253" y="2193300"/>
            <a:ext cx="2405177" cy="1807011"/>
            <a:chOff x="207253" y="2193300"/>
            <a:chExt cx="2405177" cy="1807011"/>
          </a:xfrm>
        </p:grpSpPr>
        <p:sp>
          <p:nvSpPr>
            <p:cNvPr id="142" name="Rounded Rectangle 141"/>
            <p:cNvSpPr/>
            <p:nvPr/>
          </p:nvSpPr>
          <p:spPr>
            <a:xfrm>
              <a:off x="207253" y="2193300"/>
              <a:ext cx="2348523" cy="1807011"/>
            </a:xfrm>
            <a:prstGeom prst="round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 sz="1400"/>
            </a:p>
          </p:txBody>
        </p:sp>
        <p:pic>
          <p:nvPicPr>
            <p:cNvPr id="60" name="Picture 123" descr="Cougar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634" y="2395594"/>
              <a:ext cx="1421762" cy="105041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" name="TextBox 142"/>
            <p:cNvSpPr txBox="1"/>
            <p:nvPr/>
          </p:nvSpPr>
          <p:spPr>
            <a:xfrm>
              <a:off x="258713" y="3558436"/>
              <a:ext cx="23537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400" b="1" dirty="0" err="1" smtClean="0">
                  <a:latin typeface="Courier New" pitchFamily="49" charset="0"/>
                  <a:cs typeface="Courier New" pitchFamily="49" charset="0"/>
                </a:rPr>
                <a:t>dbpedia:Toyota_Aygo</a:t>
              </a:r>
              <a:endParaRPr lang="en-IE" sz="14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77" name="Straight Connector 176"/>
          <p:cNvCxnSpPr/>
          <p:nvPr/>
        </p:nvCxnSpPr>
        <p:spPr>
          <a:xfrm>
            <a:off x="5604182" y="5373216"/>
            <a:ext cx="0" cy="330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5868144" y="5403124"/>
            <a:ext cx="0" cy="330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284219" y="5120064"/>
            <a:ext cx="504000" cy="307777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chemeClr val="tx1"/>
                </a:solidFill>
              </a:rPr>
              <a:t>(2)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352182" y="5120064"/>
            <a:ext cx="504000" cy="307777"/>
          </a:xfrm>
          <a:prstGeom prst="rect">
            <a:avLst/>
          </a:prstGeom>
          <a:solidFill>
            <a:srgbClr val="FFCF21"/>
          </a:solidFill>
          <a:ln w="254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chemeClr val="tx1"/>
                </a:solidFill>
              </a:rPr>
              <a:t>(3)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652120" y="5120064"/>
            <a:ext cx="504000" cy="307777"/>
          </a:xfrm>
          <a:prstGeom prst="rect">
            <a:avLst/>
          </a:prstGeom>
          <a:solidFill>
            <a:srgbClr val="FFE997"/>
          </a:solidFill>
          <a:ln w="254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chemeClr val="tx1"/>
                </a:solidFill>
              </a:rPr>
              <a:t>(10)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5173715" y="5864308"/>
            <a:ext cx="910453" cy="307777"/>
          </a:xfrm>
          <a:prstGeom prst="rect">
            <a:avLst/>
          </a:prstGeom>
          <a:solidFill>
            <a:srgbClr val="00D2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E5FFE1"/>
                </a:solidFill>
                <a:latin typeface="Lucida Sans" pitchFamily="34" charset="0"/>
              </a:rPr>
              <a:t>= </a:t>
            </a:r>
            <a:r>
              <a:rPr lang="en-IE" sz="1400" b="1" dirty="0" smtClean="0">
                <a:solidFill>
                  <a:srgbClr val="E5FFE1"/>
                </a:solidFill>
                <a:latin typeface="Lucida Sans" pitchFamily="34" charset="0"/>
              </a:rPr>
              <a:t>0.66</a:t>
            </a:r>
            <a:endParaRPr lang="en-IE" sz="1400" b="1" dirty="0">
              <a:solidFill>
                <a:srgbClr val="E5FFE1"/>
              </a:solidFill>
              <a:latin typeface="Lucida Sans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400955" y="5864308"/>
            <a:ext cx="910453" cy="307777"/>
          </a:xfrm>
          <a:prstGeom prst="rect">
            <a:avLst/>
          </a:prstGeom>
          <a:solidFill>
            <a:srgbClr val="00A8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400" b="1" dirty="0" smtClean="0">
                <a:solidFill>
                  <a:srgbClr val="E5FFE1"/>
                </a:solidFill>
                <a:latin typeface="Lucida Sans" pitchFamily="34" charset="0"/>
              </a:rPr>
              <a:t>= </a:t>
            </a:r>
            <a:r>
              <a:rPr lang="en-IE" sz="1400" b="1" dirty="0" smtClean="0">
                <a:solidFill>
                  <a:srgbClr val="E5FFE1"/>
                </a:solidFill>
                <a:latin typeface="Lucida Sans" pitchFamily="34" charset="0"/>
              </a:rPr>
              <a:t>0.73</a:t>
            </a:r>
            <a:endParaRPr lang="en-IE" sz="1400" b="1" dirty="0">
              <a:solidFill>
                <a:srgbClr val="E5FFE1"/>
              </a:solidFill>
              <a:latin typeface="Lucida Sans" pitchFamily="34" charset="0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2123728" y="3940754"/>
            <a:ext cx="5116700" cy="784390"/>
            <a:chOff x="2123728" y="3940754"/>
            <a:chExt cx="5116700" cy="784390"/>
          </a:xfrm>
        </p:grpSpPr>
        <p:sp>
          <p:nvSpPr>
            <p:cNvPr id="65" name="Oval 64"/>
            <p:cNvSpPr/>
            <p:nvPr/>
          </p:nvSpPr>
          <p:spPr>
            <a:xfrm>
              <a:off x="2994021" y="4365250"/>
              <a:ext cx="3161659" cy="359894"/>
            </a:xfrm>
            <a:prstGeom prst="ellipse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b="1" dirty="0" smtClean="0">
                  <a:solidFill>
                    <a:schemeClr val="accent4"/>
                  </a:solidFill>
                  <a:latin typeface="Courier New" pitchFamily="49" charset="0"/>
                  <a:cs typeface="Courier New" pitchFamily="49" charset="0"/>
                </a:rPr>
                <a:t>dbpedia:Citroen_C1</a:t>
              </a:r>
              <a:endParaRPr lang="en-IE" sz="14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70" name="Straight Arrow Connector 69"/>
            <p:cNvCxnSpPr>
              <a:stCxn id="65" idx="2"/>
            </p:cNvCxnSpPr>
            <p:nvPr/>
          </p:nvCxnSpPr>
          <p:spPr>
            <a:xfrm flipH="1" flipV="1">
              <a:off x="2411760" y="3940754"/>
              <a:ext cx="582261" cy="6044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65" idx="6"/>
            </p:cNvCxnSpPr>
            <p:nvPr/>
          </p:nvCxnSpPr>
          <p:spPr>
            <a:xfrm flipV="1">
              <a:off x="6155680" y="4000311"/>
              <a:ext cx="732181" cy="5448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5991502" y="4118865"/>
              <a:ext cx="1248926" cy="307777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IE" sz="14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related</a:t>
              </a:r>
              <a:endParaRPr lang="en-IE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284116" y="4065025"/>
              <a:ext cx="504000" cy="307777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400" b="1" dirty="0" smtClean="0">
                  <a:solidFill>
                    <a:schemeClr val="tx1"/>
                  </a:solidFill>
                </a:rPr>
                <a:t>(2)</a:t>
              </a:r>
              <a:endParaRPr lang="en-I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23728" y="4084770"/>
              <a:ext cx="1248926" cy="307777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IE" sz="1400" b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related</a:t>
              </a:r>
              <a:endParaRPr lang="en-IE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40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98" grpId="0" animBg="1"/>
      <p:bldP spid="98" grpId="1" animBg="1"/>
      <p:bldP spid="91" grpId="0" animBg="1"/>
      <p:bldP spid="92" grpId="0" animBg="1"/>
      <p:bldP spid="97" grpId="0" animBg="1"/>
      <p:bldP spid="179" grpId="0" animBg="1"/>
      <p:bldP spid="179" grpId="1" animBg="1"/>
      <p:bldP spid="1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/>
          </p:cNvSpPr>
          <p:nvPr/>
        </p:nvSpPr>
        <p:spPr bwMode="auto">
          <a:xfrm>
            <a:off x="107950" y="0"/>
            <a:ext cx="8856538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/>
            <a:r>
              <a:rPr lang="en-IE" sz="2800" b="1" dirty="0" smtClean="0">
                <a:solidFill>
                  <a:schemeClr val="tx1"/>
                </a:solidFill>
                <a:latin typeface="+mj-lt"/>
              </a:rPr>
              <a:t>BTC Criteria …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09950" y="12042084"/>
            <a:ext cx="696884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9054495" y="10554557"/>
            <a:ext cx="0" cy="3368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900591" y="10812682"/>
            <a:ext cx="0" cy="3931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10044607" y="9558915"/>
            <a:ext cx="0" cy="8346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10755202" y="9876578"/>
            <a:ext cx="477535" cy="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67544" y="1412776"/>
            <a:ext cx="82089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b="1" dirty="0" smtClean="0">
                <a:solidFill>
                  <a:srgbClr val="00D200"/>
                </a:solidFill>
              </a:rPr>
              <a:t>Uses all of BTC ’12!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b="1" dirty="0" smtClean="0">
                <a:solidFill>
                  <a:srgbClr val="00D200"/>
                </a:solidFill>
              </a:rPr>
              <a:t>End-user application!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b="1" dirty="0" smtClean="0">
                <a:solidFill>
                  <a:srgbClr val="00D200"/>
                </a:solidFill>
              </a:rPr>
              <a:t>Applies for various domains!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b="1" dirty="0" smtClean="0">
                <a:solidFill>
                  <a:srgbClr val="00D200"/>
                </a:solidFill>
              </a:rPr>
              <a:t>Generic RDF processing!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b="1" dirty="0" smtClean="0">
                <a:solidFill>
                  <a:srgbClr val="00D200"/>
                </a:solidFill>
              </a:rPr>
              <a:t>Scalable processing techniques!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b="1" dirty="0" smtClean="0">
                <a:solidFill>
                  <a:srgbClr val="00D200"/>
                </a:solidFill>
              </a:rPr>
              <a:t>Robust … works for diverse Web data!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b="1" dirty="0" smtClean="0">
                <a:solidFill>
                  <a:srgbClr val="00D200"/>
                </a:solidFill>
              </a:rPr>
              <a:t>Merges data from multiple domains!</a:t>
            </a:r>
          </a:p>
          <a:p>
            <a:pPr lvl="1" indent="0"/>
            <a:r>
              <a:rPr lang="en-IE" sz="1400" dirty="0" smtClean="0">
                <a:solidFill>
                  <a:srgbClr val="00D200"/>
                </a:solidFill>
                <a:latin typeface="+mj-lt"/>
                <a:cs typeface="Courier New" pitchFamily="49" charset="0"/>
              </a:rPr>
              <a:t>(“</a:t>
            </a:r>
            <a:r>
              <a:rPr lang="en-IE" sz="1400" dirty="0" err="1" smtClean="0">
                <a:solidFill>
                  <a:srgbClr val="00D200"/>
                </a:solidFill>
                <a:latin typeface="Courier New" pitchFamily="49" charset="0"/>
                <a:cs typeface="Courier New" pitchFamily="49" charset="0"/>
              </a:rPr>
              <a:t>owl:sameAs</a:t>
            </a:r>
            <a:r>
              <a:rPr lang="en-IE" sz="1400" dirty="0" smtClean="0">
                <a:solidFill>
                  <a:srgbClr val="00D200"/>
                </a:solidFill>
              </a:rPr>
              <a:t> </a:t>
            </a:r>
            <a:r>
              <a:rPr lang="en-IE" sz="1400" dirty="0">
                <a:solidFill>
                  <a:srgbClr val="00D200"/>
                </a:solidFill>
              </a:rPr>
              <a:t>≠</a:t>
            </a:r>
            <a:r>
              <a:rPr lang="en-IE" sz="1400" dirty="0" smtClean="0">
                <a:solidFill>
                  <a:srgbClr val="00D200"/>
                </a:solidFill>
              </a:rPr>
              <a:t> the end of the world” —</a:t>
            </a:r>
            <a:r>
              <a:rPr lang="en-IE" sz="1400" i="1" dirty="0" smtClean="0">
                <a:solidFill>
                  <a:srgbClr val="00D200"/>
                </a:solidFill>
              </a:rPr>
              <a:t>Aidan)</a:t>
            </a:r>
            <a:endParaRPr lang="en-IE" sz="1400" i="1" dirty="0" smtClean="0">
              <a:solidFill>
                <a:schemeClr val="tx1"/>
              </a:solidFill>
            </a:endParaRPr>
          </a:p>
          <a:p>
            <a:endParaRPr lang="en-IE" i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1200" i="1" dirty="0" smtClean="0">
                <a:solidFill>
                  <a:srgbClr val="FF0000"/>
                </a:solidFill>
              </a:rPr>
              <a:t>No support for inserts yet.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sz="1200" i="1" dirty="0" smtClean="0">
                <a:solidFill>
                  <a:srgbClr val="FF0000"/>
                </a:solidFill>
              </a:rPr>
              <a:t>Noisy data still rears its ugly head … missing labels, </a:t>
            </a:r>
            <a:r>
              <a:rPr lang="en-IE" sz="1200" i="1" dirty="0" err="1" smtClean="0">
                <a:solidFill>
                  <a:srgbClr val="FF0000"/>
                </a:solidFill>
              </a:rPr>
              <a:t>grr</a:t>
            </a:r>
            <a:r>
              <a:rPr lang="en-IE" sz="1200" i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sz="1200" i="1" dirty="0" smtClean="0">
                <a:solidFill>
                  <a:srgbClr val="FF0000"/>
                </a:solidFill>
              </a:rPr>
              <a:t>Keyword search still needs tweaking.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63911" y="5229200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dirty="0" smtClean="0">
                <a:solidFill>
                  <a:schemeClr val="tx1"/>
                </a:solidFill>
                <a:hlinkClick r:id="rId3"/>
              </a:rPr>
              <a:t>http://lodpeas.org</a:t>
            </a:r>
            <a:endParaRPr lang="en-IE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51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Lucida Sans"/>
        <a:ea typeface="ヒラギノ角ゴ Pro W3"/>
        <a:cs typeface="ヒラギノ角ゴ Pro W3"/>
      </a:majorFont>
      <a:minorFont>
        <a:latin typeface="Lucida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RI Template 14-05-09">
  <a:themeElements>
    <a:clrScheme name="1_DERI Template 14-05-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RI Template 14-05-09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RI Template 14-05-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RI Template 14-05-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RI Template 14-05-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RI Template 14-05-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RI Template 14-05-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RI Template 14-05-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RI Template 14-05-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RI Template 14-05-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RI Template 14-05-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RI Template 14-05-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RI Template 14-05-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RI Template 14-05-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28850</TotalTime>
  <Words>190</Words>
  <Application>Microsoft Office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1_DERI Template 14-05-09</vt:lpstr>
      <vt:lpstr>LODPeas: Like Peas in a LOD (Cloud)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LIGHTWEIGHT AND EFFICIENT REAL-TIME QUERY PROCESSING FOR THE WEB OF DATA</dc:title>
  <dc:creator>Alexandre Passant</dc:creator>
  <cp:lastModifiedBy>Aidan Hogan</cp:lastModifiedBy>
  <cp:revision>608</cp:revision>
  <cp:lastPrinted>1601-01-01T00:00:00Z</cp:lastPrinted>
  <dcterms:created xsi:type="dcterms:W3CDTF">2011-02-07T14:14:19Z</dcterms:created>
  <dcterms:modified xsi:type="dcterms:W3CDTF">2012-11-14T07:54:29Z</dcterms:modified>
</cp:coreProperties>
</file>